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4" r:id="rId5"/>
    <p:sldId id="258" r:id="rId6"/>
    <p:sldId id="260" r:id="rId7"/>
    <p:sldId id="259" r:id="rId8"/>
    <p:sldId id="261" r:id="rId9"/>
    <p:sldId id="263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386-D6B5-4FEB-A55A-E2779BDDAC09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E9AC-1F77-4493-ABD1-184A791D6D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386-D6B5-4FEB-A55A-E2779BDDAC09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E9AC-1F77-4493-ABD1-184A791D6D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386-D6B5-4FEB-A55A-E2779BDDAC09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E9AC-1F77-4493-ABD1-184A791D6D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386-D6B5-4FEB-A55A-E2779BDDAC09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E9AC-1F77-4493-ABD1-184A791D6D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386-D6B5-4FEB-A55A-E2779BDDAC09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E9AC-1F77-4493-ABD1-184A791D6D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386-D6B5-4FEB-A55A-E2779BDDAC09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E9AC-1F77-4493-ABD1-184A791D6D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386-D6B5-4FEB-A55A-E2779BDDAC09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E9AC-1F77-4493-ABD1-184A791D6D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386-D6B5-4FEB-A55A-E2779BDDAC09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E9AC-1F77-4493-ABD1-184A791D6D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386-D6B5-4FEB-A55A-E2779BDDAC09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E9AC-1F77-4493-ABD1-184A791D6D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386-D6B5-4FEB-A55A-E2779BDDAC09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E9AC-1F77-4493-ABD1-184A791D6D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80386-D6B5-4FEB-A55A-E2779BDDAC09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EE9AC-1F77-4493-ABD1-184A791D6D8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80386-D6B5-4FEB-A55A-E2779BDDAC09}" type="datetimeFigureOut">
              <a:rPr lang="cs-CZ" smtClean="0"/>
              <a:pPr/>
              <a:t>16.3.2020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EE9AC-1F77-4493-ABD1-184A791D6D8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Měření hustoty, jednotky hustoty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 hmotnosti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Vzorec:</a:t>
            </a:r>
            <a:endParaRPr lang="cs-CZ" dirty="0"/>
          </a:p>
        </p:txBody>
      </p:sp>
      <p:pic>
        <p:nvPicPr>
          <p:cNvPr id="3074" name="Picture 2" descr="C:\Users\František\Desktop\scan_vypocet_hmotnosti_hustota_latek.jpg"/>
          <p:cNvPicPr>
            <a:picLocks noChangeAspect="1" noChangeArrowheads="1"/>
          </p:cNvPicPr>
          <p:nvPr/>
        </p:nvPicPr>
        <p:blipFill>
          <a:blip r:embed="rId2" cstate="print"/>
          <a:srcRect l="5235" t="18444" r="42780" b="60629"/>
          <a:stretch>
            <a:fillRect/>
          </a:stretch>
        </p:blipFill>
        <p:spPr bwMode="auto">
          <a:xfrm rot="10800000">
            <a:off x="1115616" y="2636912"/>
            <a:ext cx="7153436" cy="3960440"/>
          </a:xfrm>
          <a:prstGeom prst="rect">
            <a:avLst/>
          </a:prstGeom>
          <a:noFill/>
        </p:spPr>
      </p:pic>
      <p:pic>
        <p:nvPicPr>
          <p:cNvPr id="5" name="Picture 2" descr="C:\Users\František\Desktop\scan_vypocet_hmotnosti_hustota_latek.jpg"/>
          <p:cNvPicPr>
            <a:picLocks noChangeAspect="1" noChangeArrowheads="1"/>
          </p:cNvPicPr>
          <p:nvPr/>
        </p:nvPicPr>
        <p:blipFill>
          <a:blip r:embed="rId2" cstate="print"/>
          <a:srcRect l="26599" t="3643" r="60583" b="92215"/>
          <a:stretch>
            <a:fillRect/>
          </a:stretch>
        </p:blipFill>
        <p:spPr bwMode="auto">
          <a:xfrm rot="10800000">
            <a:off x="2699792" y="1484784"/>
            <a:ext cx="1782198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Literatura: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BĚLOUN, František a </a:t>
            </a:r>
            <a:r>
              <a:rPr lang="cs-CZ" i="1" dirty="0" smtClean="0"/>
              <a:t>kol.Tabulky pro základní školy.</a:t>
            </a:r>
            <a:r>
              <a:rPr lang="cs-CZ" dirty="0" smtClean="0"/>
              <a:t> </a:t>
            </a:r>
            <a:r>
              <a:rPr lang="cs-CZ" dirty="0" err="1" smtClean="0"/>
              <a:t>Prometheus</a:t>
            </a:r>
            <a:r>
              <a:rPr lang="cs-CZ" dirty="0" smtClean="0"/>
              <a:t>, 10.vyd. Praha: 2008, ISBN 878-80-7196-346-2</a:t>
            </a:r>
          </a:p>
          <a:p>
            <a:endParaRPr lang="cs-CZ" dirty="0" smtClean="0"/>
          </a:p>
          <a:p>
            <a:r>
              <a:rPr lang="cs-CZ" dirty="0" smtClean="0"/>
              <a:t>KOLÁŘOVÁ, Růžena – BOHUŇEK, Jiří. </a:t>
            </a:r>
            <a:r>
              <a:rPr lang="cs-CZ" i="1" dirty="0" smtClean="0"/>
              <a:t>Fyzika pro 6.ročník základní školy.</a:t>
            </a:r>
            <a:r>
              <a:rPr lang="cs-CZ" dirty="0" smtClean="0"/>
              <a:t> 2.vyd. Praha:2006, ISBN 80-7196-246-6, s. 80 - 94.</a:t>
            </a:r>
          </a:p>
          <a:p>
            <a:r>
              <a:rPr lang="cs-CZ" i="1" dirty="0" smtClean="0"/>
              <a:t>Hravá fyzika 6</a:t>
            </a:r>
            <a:endParaRPr lang="cs-CZ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– hmotnost převody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dirty="0" smtClean="0"/>
              <a:t>25g =			kg		3854g =		kg</a:t>
            </a:r>
          </a:p>
          <a:p>
            <a:pPr>
              <a:buNone/>
            </a:pPr>
            <a:r>
              <a:rPr lang="cs-CZ" dirty="0" smtClean="0"/>
              <a:t>47g =			kg		830g	 =		kg</a:t>
            </a:r>
          </a:p>
          <a:p>
            <a:pPr>
              <a:buNone/>
            </a:pPr>
            <a:r>
              <a:rPr lang="cs-CZ" dirty="0" smtClean="0"/>
              <a:t>1kg 50g =		kg		3kg 500g =		  g</a:t>
            </a:r>
          </a:p>
          <a:p>
            <a:pPr>
              <a:buNone/>
            </a:pPr>
            <a:r>
              <a:rPr lang="cs-CZ" dirty="0" smtClean="0"/>
              <a:t>5g 40mg		  g		9mg =	        g		</a:t>
            </a:r>
          </a:p>
          <a:p>
            <a:pPr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– výpočet objemu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cs-CZ" u="sng" dirty="0" smtClean="0"/>
              <a:t>Opakování z matematiky:</a:t>
            </a:r>
          </a:p>
          <a:p>
            <a:endParaRPr lang="cs-CZ" dirty="0"/>
          </a:p>
          <a:p>
            <a:r>
              <a:rPr lang="cs-CZ" dirty="0" smtClean="0"/>
              <a:t>Objem krychle: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Objem kvádru:</a:t>
            </a:r>
            <a:endParaRPr lang="cs-CZ" dirty="0"/>
          </a:p>
        </p:txBody>
      </p:sp>
      <p:pic>
        <p:nvPicPr>
          <p:cNvPr id="4" name="Obrázek 3" descr="Povrch kvádru je 208,00 cm⊃2;. Objem kvádru je 192,00 cm⊃3;."/>
          <p:cNvPicPr/>
          <p:nvPr/>
        </p:nvPicPr>
        <p:blipFill>
          <a:blip r:embed="rId2" cstate="print"/>
          <a:srcRect t="48998" r="32181"/>
          <a:stretch>
            <a:fillRect/>
          </a:stretch>
        </p:blipFill>
        <p:spPr bwMode="auto">
          <a:xfrm>
            <a:off x="5220072" y="4005065"/>
            <a:ext cx="3923928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detail-preview" descr="Uveď vzorec. 3. Jak vypočítáš objem. Uveď vzorec. 1. Krychle stěn tvaru čtverce.…"/>
          <p:cNvPicPr/>
          <p:nvPr/>
        </p:nvPicPr>
        <p:blipFill>
          <a:blip r:embed="rId3" cstate="print"/>
          <a:srcRect l="75876" t="12059" r="4521" b="62500"/>
          <a:stretch>
            <a:fillRect/>
          </a:stretch>
        </p:blipFill>
        <p:spPr bwMode="auto">
          <a:xfrm>
            <a:off x="5868144" y="1124744"/>
            <a:ext cx="295232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3707904" y="2852936"/>
          <a:ext cx="201622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504056">
                <a:tc>
                  <a:txBody>
                    <a:bodyPr/>
                    <a:lstStyle/>
                    <a:p>
                      <a:r>
                        <a:rPr lang="cs-CZ" sz="3200" dirty="0" smtClean="0">
                          <a:solidFill>
                            <a:schemeClr val="tx1"/>
                          </a:solidFill>
                        </a:rPr>
                        <a:t>V = a · </a:t>
                      </a:r>
                      <a:r>
                        <a:rPr lang="cs-CZ" sz="32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r>
                        <a:rPr lang="cs-CZ" sz="3200" dirty="0" smtClean="0">
                          <a:solidFill>
                            <a:schemeClr val="tx1"/>
                          </a:solidFill>
                        </a:rPr>
                        <a:t> · </a:t>
                      </a:r>
                      <a:r>
                        <a:rPr lang="cs-CZ" sz="3200" dirty="0" err="1" smtClean="0">
                          <a:solidFill>
                            <a:schemeClr val="tx1"/>
                          </a:solidFill>
                        </a:rPr>
                        <a:t>a</a:t>
                      </a:r>
                      <a:endParaRPr lang="cs-CZ" sz="3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419872" y="4581128"/>
          <a:ext cx="2016224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</a:tblGrid>
              <a:tr h="5760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dirty="0" smtClean="0">
                          <a:solidFill>
                            <a:schemeClr val="tx1"/>
                          </a:solidFill>
                        </a:rPr>
                        <a:t>V = a · d · c</a:t>
                      </a:r>
                    </a:p>
                    <a:p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Opakování 31/1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6" name="Picture 2" descr="C:\Users\František\Desktop\scan_vypocet_krychle.jpg"/>
          <p:cNvPicPr>
            <a:picLocks noChangeAspect="1" noChangeArrowheads="1"/>
          </p:cNvPicPr>
          <p:nvPr/>
        </p:nvPicPr>
        <p:blipFill>
          <a:blip r:embed="rId2" cstate="print"/>
          <a:srcRect l="6209" r="3257" b="66498"/>
          <a:stretch>
            <a:fillRect/>
          </a:stretch>
        </p:blipFill>
        <p:spPr bwMode="auto">
          <a:xfrm>
            <a:off x="48129" y="1340767"/>
            <a:ext cx="9095871" cy="4629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Hustota látky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/>
              <a:t>Hustotu látky</a:t>
            </a:r>
            <a:r>
              <a:rPr lang="cs-CZ" dirty="0" smtClean="0"/>
              <a:t>, vypočítáme tak, že </a:t>
            </a:r>
            <a:r>
              <a:rPr lang="cs-CZ" b="1" dirty="0" smtClean="0"/>
              <a:t>hmotnost </a:t>
            </a:r>
            <a:r>
              <a:rPr lang="cs-CZ" dirty="0" smtClean="0"/>
              <a:t>tělesa dělíme jeho </a:t>
            </a:r>
            <a:r>
              <a:rPr lang="cs-CZ" b="1" dirty="0" smtClean="0"/>
              <a:t>objemem</a:t>
            </a:r>
            <a:r>
              <a:rPr lang="cs-CZ" dirty="0" smtClean="0"/>
              <a:t>.</a:t>
            </a:r>
            <a:endParaRPr lang="cs-CZ" dirty="0"/>
          </a:p>
          <a:p>
            <a:pPr>
              <a:buNone/>
            </a:pPr>
            <a:r>
              <a:rPr lang="cs-CZ" dirty="0" smtClean="0"/>
              <a:t>m – hmotnost tělesa</a:t>
            </a:r>
          </a:p>
          <a:p>
            <a:pPr>
              <a:buNone/>
            </a:pPr>
            <a:r>
              <a:rPr lang="cs-CZ" dirty="0" smtClean="0"/>
              <a:t>V – objem </a:t>
            </a:r>
          </a:p>
          <a:p>
            <a:pPr>
              <a:buNone/>
            </a:pPr>
            <a:r>
              <a:rPr lang="el-GR" b="1" dirty="0" smtClean="0"/>
              <a:t>ϱ</a:t>
            </a:r>
            <a:r>
              <a:rPr lang="cs-CZ" b="1" dirty="0" smtClean="0"/>
              <a:t> – (ró) – hustota</a:t>
            </a:r>
          </a:p>
          <a:p>
            <a:pPr>
              <a:buNone/>
            </a:pPr>
            <a:endParaRPr lang="cs-CZ" b="1" dirty="0"/>
          </a:p>
          <a:p>
            <a:pPr>
              <a:buNone/>
            </a:pPr>
            <a:r>
              <a:rPr lang="cs-CZ" b="1" dirty="0" smtClean="0"/>
              <a:t>					</a:t>
            </a:r>
          </a:p>
          <a:p>
            <a:pPr>
              <a:buNone/>
            </a:pPr>
            <a:r>
              <a:rPr lang="cs-CZ" b="1" dirty="0" smtClean="0"/>
              <a:t>Značka jednotky </a:t>
            </a:r>
            <a:r>
              <a:rPr lang="cs-CZ" b="1" u="sng" dirty="0" smtClean="0"/>
              <a:t>g/cm³</a:t>
            </a:r>
            <a:r>
              <a:rPr lang="cs-CZ" b="1" dirty="0" smtClean="0"/>
              <a:t>.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4644008" y="4653136"/>
          <a:ext cx="2975992" cy="72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992"/>
              </a:tblGrid>
              <a:tr h="720080">
                <a:tc>
                  <a:txBody>
                    <a:bodyPr/>
                    <a:lstStyle/>
                    <a:p>
                      <a:pPr algn="ctr"/>
                      <a:r>
                        <a:rPr lang="el-GR" sz="3600" b="1" dirty="0" smtClean="0">
                          <a:solidFill>
                            <a:schemeClr val="tx1"/>
                          </a:solidFill>
                        </a:rPr>
                        <a:t>ϱ=</a:t>
                      </a:r>
                      <a:r>
                        <a:rPr lang="cs-CZ" sz="3600" b="1" dirty="0" smtClean="0">
                          <a:solidFill>
                            <a:schemeClr val="tx1"/>
                          </a:solidFill>
                        </a:rPr>
                        <a:t> m : V</a:t>
                      </a:r>
                      <a:endParaRPr lang="cs-CZ" sz="3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výpočtu:</a:t>
            </a:r>
            <a:endParaRPr lang="cs-CZ" dirty="0"/>
          </a:p>
        </p:txBody>
      </p:sp>
      <p:pic>
        <p:nvPicPr>
          <p:cNvPr id="2050" name="Picture 2" descr="C:\Users\František\Desktop\scan_hustot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1769" r="40548" b="58002"/>
          <a:stretch>
            <a:fillRect/>
          </a:stretch>
        </p:blipFill>
        <p:spPr bwMode="auto">
          <a:xfrm>
            <a:off x="683568" y="1268760"/>
            <a:ext cx="7992888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Jednotky hustoty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Hustotu lze také vypočítat v </a:t>
            </a:r>
            <a:r>
              <a:rPr lang="cs-CZ" dirty="0" err="1" smtClean="0"/>
              <a:t>kylogramech</a:t>
            </a:r>
            <a:r>
              <a:rPr lang="cs-CZ" dirty="0" smtClean="0"/>
              <a:t> na krychlový metr.</a:t>
            </a:r>
          </a:p>
          <a:p>
            <a:endParaRPr lang="cs-CZ" u="sng" dirty="0" smtClean="0"/>
          </a:p>
          <a:p>
            <a:r>
              <a:rPr lang="cs-CZ" u="sng" dirty="0" smtClean="0"/>
              <a:t>Přepočet: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 descr="C:\Users\František\Desktop\scan_vypocet_krok_po_kroku.jpg"/>
          <p:cNvPicPr/>
          <p:nvPr/>
        </p:nvPicPr>
        <p:blipFill>
          <a:blip r:embed="rId2" cstate="print"/>
          <a:srcRect l="42462" t="59702" r="14734" b="34973"/>
          <a:stretch>
            <a:fillRect/>
          </a:stretch>
        </p:blipFill>
        <p:spPr bwMode="auto">
          <a:xfrm>
            <a:off x="827584" y="4293096"/>
            <a:ext cx="698477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Složitější příklad krok po kroku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Zadání: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Krok </a:t>
            </a:r>
            <a:r>
              <a:rPr lang="cs-CZ" dirty="0" smtClean="0"/>
              <a:t>1 (Co víme?)</a:t>
            </a:r>
            <a:endParaRPr lang="cs-CZ" dirty="0"/>
          </a:p>
        </p:txBody>
      </p:sp>
      <p:pic>
        <p:nvPicPr>
          <p:cNvPr id="4" name="Obrázek 3" descr="C:\Users\František\Desktop\scan_vypocet_krok_po_kroku.jpg"/>
          <p:cNvPicPr/>
          <p:nvPr/>
        </p:nvPicPr>
        <p:blipFill>
          <a:blip r:embed="rId2" cstate="print"/>
          <a:srcRect l="41128" t="71813" r="6251" b="20484"/>
          <a:stretch>
            <a:fillRect/>
          </a:stretch>
        </p:blipFill>
        <p:spPr bwMode="auto">
          <a:xfrm>
            <a:off x="2447256" y="1484784"/>
            <a:ext cx="6696744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František\Desktop\scan_vypocet_krok_po_kroku.jpg"/>
          <p:cNvPicPr/>
          <p:nvPr/>
        </p:nvPicPr>
        <p:blipFill>
          <a:blip r:embed="rId2" cstate="print"/>
          <a:srcRect l="41128" t="80250" r="41332" b="11314"/>
          <a:stretch>
            <a:fillRect/>
          </a:stretch>
        </p:blipFill>
        <p:spPr bwMode="auto">
          <a:xfrm>
            <a:off x="3851920" y="3429000"/>
            <a:ext cx="381642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877272"/>
          </a:xfrm>
        </p:spPr>
        <p:txBody>
          <a:bodyPr/>
          <a:lstStyle/>
          <a:p>
            <a:r>
              <a:rPr lang="cs-CZ" dirty="0" smtClean="0"/>
              <a:t>Krok 2</a:t>
            </a:r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pPr>
              <a:buNone/>
            </a:pPr>
            <a:endParaRPr lang="cs-CZ" dirty="0"/>
          </a:p>
          <a:p>
            <a:r>
              <a:rPr lang="cs-CZ" dirty="0" smtClean="0"/>
              <a:t>Krok 3 (převod jednotek)</a:t>
            </a:r>
          </a:p>
          <a:p>
            <a:endParaRPr lang="cs-CZ" dirty="0"/>
          </a:p>
        </p:txBody>
      </p:sp>
      <p:pic>
        <p:nvPicPr>
          <p:cNvPr id="4" name="Obrázek 3" descr="C:\Users\František\Desktop\scan_vypocet_krok_po_kroku.jpg"/>
          <p:cNvPicPr/>
          <p:nvPr/>
        </p:nvPicPr>
        <p:blipFill>
          <a:blip r:embed="rId2" cstate="print"/>
          <a:srcRect l="39691" t="79653" r="42046" b="9893"/>
          <a:stretch>
            <a:fillRect/>
          </a:stretch>
        </p:blipFill>
        <p:spPr bwMode="auto">
          <a:xfrm>
            <a:off x="539552" y="1412776"/>
            <a:ext cx="302433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 descr="C:\Users\František\Desktop\scan_vypocet_krok_po_kroku.jpg"/>
          <p:cNvPicPr/>
          <p:nvPr/>
        </p:nvPicPr>
        <p:blipFill>
          <a:blip r:embed="rId2" cstate="print"/>
          <a:srcRect l="59415" t="79653" r="6251" b="14249"/>
          <a:stretch>
            <a:fillRect/>
          </a:stretch>
        </p:blipFill>
        <p:spPr bwMode="auto">
          <a:xfrm>
            <a:off x="3923928" y="2492896"/>
            <a:ext cx="4536504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C:\Users\František\Desktop\scan_vypocet_krok_po_kroku.jpg"/>
          <p:cNvPicPr/>
          <p:nvPr/>
        </p:nvPicPr>
        <p:blipFill>
          <a:blip r:embed="rId2" cstate="print"/>
          <a:srcRect l="42462" t="61033" r="41828" b="35971"/>
          <a:stretch>
            <a:fillRect/>
          </a:stretch>
        </p:blipFill>
        <p:spPr bwMode="auto">
          <a:xfrm>
            <a:off x="5076056" y="4077072"/>
            <a:ext cx="144016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 descr="C:\Users\František\Desktop\scan_vypocet_krok_po_kroku.jpg"/>
          <p:cNvPicPr/>
          <p:nvPr/>
        </p:nvPicPr>
        <p:blipFill>
          <a:blip r:embed="rId2" cstate="print"/>
          <a:srcRect l="40915" t="85607" r="18051" b="7122"/>
          <a:stretch>
            <a:fillRect/>
          </a:stretch>
        </p:blipFill>
        <p:spPr bwMode="auto">
          <a:xfrm>
            <a:off x="1907704" y="4869160"/>
            <a:ext cx="482453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168</Words>
  <Application>Microsoft Office PowerPoint</Application>
  <PresentationFormat>Předvádění na obrazovce (4:3)</PresentationFormat>
  <Paragraphs>48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Měření hustoty, jednotky hustoty</vt:lpstr>
      <vt:lpstr>Opakování – hmotnost převody</vt:lpstr>
      <vt:lpstr>Opakování – výpočet objemu</vt:lpstr>
      <vt:lpstr>Opakování 31/1</vt:lpstr>
      <vt:lpstr>Hustota látky</vt:lpstr>
      <vt:lpstr>Postup výpočtu:</vt:lpstr>
      <vt:lpstr>Jednotky hustoty</vt:lpstr>
      <vt:lpstr>Složitější příklad krok po kroku</vt:lpstr>
      <vt:lpstr>Snímek 9</vt:lpstr>
      <vt:lpstr>Výpočet hmotnosti</vt:lpstr>
      <vt:lpstr>Literatura: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Měření hustoty, jednotky hustoty</dc:title>
  <dc:creator>František</dc:creator>
  <cp:lastModifiedBy>František</cp:lastModifiedBy>
  <cp:revision>33</cp:revision>
  <dcterms:created xsi:type="dcterms:W3CDTF">2020-03-15T12:38:58Z</dcterms:created>
  <dcterms:modified xsi:type="dcterms:W3CDTF">2020-03-16T08:01:26Z</dcterms:modified>
</cp:coreProperties>
</file>